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8"/>
  </p:notesMasterIdLst>
  <p:sldIdLst>
    <p:sldId id="256" r:id="rId3"/>
    <p:sldId id="258" r:id="rId4"/>
    <p:sldId id="259" r:id="rId5"/>
    <p:sldId id="257" r:id="rId6"/>
    <p:sldId id="265" r:id="rId7"/>
    <p:sldId id="262" r:id="rId8"/>
    <p:sldId id="261" r:id="rId9"/>
    <p:sldId id="267" r:id="rId10"/>
    <p:sldId id="268" r:id="rId11"/>
    <p:sldId id="270" r:id="rId12"/>
    <p:sldId id="269" r:id="rId13"/>
    <p:sldId id="260" r:id="rId14"/>
    <p:sldId id="263" r:id="rId15"/>
    <p:sldId id="266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D19CCC-B478-4B5A-8B7A-4CE79C433B02}">
          <p14:sldIdLst>
            <p14:sldId id="256"/>
            <p14:sldId id="258"/>
            <p14:sldId id="259"/>
            <p14:sldId id="257"/>
            <p14:sldId id="265"/>
            <p14:sldId id="262"/>
            <p14:sldId id="261"/>
            <p14:sldId id="267"/>
            <p14:sldId id="268"/>
            <p14:sldId id="270"/>
            <p14:sldId id="269"/>
            <p14:sldId id="260"/>
            <p14:sldId id="263"/>
            <p14:sldId id="266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2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91843-9D30-45B3-AEC9-80A72A38AEF2}" type="datetimeFigureOut">
              <a:rPr lang="en-CA" smtClean="0"/>
              <a:t>2019-02-07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4AF57-6C59-4C2A-B730-AEA28CA221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23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B043-8AFF-4338-87D3-01E35E45C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0B1A2-B096-4289-97E6-348433C3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F9C68-ADCF-4200-8152-1E6DEDEB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BA94-5D6D-4451-B27D-C698621B2E5E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0D2E-4359-4CBA-ABF7-F2B360EB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AF0EE-5AF5-4D95-9AEC-D82C0617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36AD-196E-47C5-AFD2-8B280971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1916A-AC7C-4EFD-99C6-8A2E0FAEC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EADDB-1D20-43BF-9A8E-759EE3DDC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227D-A781-4F00-AAE4-62264F2F0CF5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3863-36F6-4210-B965-C5DD44EC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34A8D-D66B-4DA7-829B-0DD02D34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054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ABE1D1-D3C7-4475-A6ED-739DDD4AC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5F5FA-6B51-4E97-AEB1-4C9F0EC88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BB305-C004-4BE4-A564-00302290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BC23-0BC1-4708-84A2-AA04E9AA2B62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0742-3713-4BD4-9FEE-51670C2F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B1D3-4A66-4D49-874C-D28F743C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427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23000" r="-14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63658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EE69-0BF4-4E9F-85FA-78AA6099DDAB}" type="datetime1">
              <a:rPr lang="en-CA" smtClean="0"/>
              <a:t>2019-02-07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0" y="4974926"/>
            <a:ext cx="631798" cy="831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96" y="4890440"/>
            <a:ext cx="814102" cy="814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57" y="4890440"/>
            <a:ext cx="1714286" cy="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2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232" y="5"/>
            <a:ext cx="8729255" cy="14409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232" y="1521823"/>
            <a:ext cx="8729255" cy="47744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C938-E345-40D1-BA02-16A5F5D5F483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945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11C2-E2B1-450C-B4B0-B3BDE895514D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664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AD44-79C2-49B3-AA88-723DB8DC426D}" type="datetime1">
              <a:rPr lang="en-CA" smtClean="0"/>
              <a:t>2019-02-07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065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D833-FACE-4E29-A117-53B2FC8CE1DE}" type="datetime1">
              <a:rPr lang="en-CA" smtClean="0"/>
              <a:t>2019-02-07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9951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7205-A7FF-40B2-84C5-36E4E5BD985E}" type="datetime1">
              <a:rPr lang="en-CA" smtClean="0"/>
              <a:t>2019-02-07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216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9BC4-B43C-4982-AFFE-2BC5027BACDD}" type="datetime1">
              <a:rPr lang="en-CA" smtClean="0"/>
              <a:t>2019-02-07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446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C3AD-C9F4-48B2-834E-3EB45E296A11}" type="datetime1">
              <a:rPr lang="en-CA" smtClean="0"/>
              <a:t>2019-02-07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704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B22D-7C1E-497E-A40C-112BBC22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8636-1352-4B20-862D-61CD6E0F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821D7-65B4-45E1-A3BB-F2DBD752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6311-BF7E-4C5A-A4CB-6DDBB63A4B56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38034-342D-46EA-BA8A-CCD988AC9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EA4F5-5A63-4023-AD77-E7E3AD6E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7779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5CAB-20F0-47F0-B523-A39338AE4B7D}" type="datetime1">
              <a:rPr lang="en-CA" smtClean="0"/>
              <a:t>2019-02-07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2283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21F-67AC-4EC1-8312-84F0B04E660A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815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C379-E382-4B4F-ACD2-DD544DA86543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31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F39A-A815-44C5-9926-E84F5037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16B7B-4B3E-4DB4-A0E5-D1780B453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C06DD-107C-4501-B719-D727D0E4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2215-4474-4D14-A249-62346AF76019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317B9-66E3-4687-A391-EE028A2C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6E494-530D-4058-989E-B24FCDE1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02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1F6B-C25C-4663-ACE7-399386CE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15D43-6554-4A19-A9B4-DBCC154A5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0FECA-4DDF-4396-AA6E-EB1E8C4A8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D82B2-BF75-4556-8064-3F947879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E9435-9C0B-4E7A-AEDD-958FD57607FB}" type="datetime1">
              <a:rPr lang="en-CA" smtClean="0"/>
              <a:t>2019-02-07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89253-3EB4-4546-9A7A-E1824E13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E1DB3-429F-4A0F-9A8B-6FE85F0B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83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A102-45B7-481A-8C3C-0F19F8690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3F02D-DF5B-4977-AD0F-38A42DD8F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66A15-60E5-45ED-BBC3-B8F3BFA8B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5623B-6944-4F12-9C05-E2099B1FB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07E98-4256-4C5A-9ECB-FF8FBAB8F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43BE8-43C0-4D00-939F-7F9617691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4384C-3583-4907-8639-AC16DFDDC7A9}" type="datetime1">
              <a:rPr lang="en-CA" smtClean="0"/>
              <a:t>2019-02-07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2D7C9-0124-4BED-94A7-35EC6F316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91430-83A3-40A2-8992-96DED9B3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9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3172-E728-4416-AA16-C45E871F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C2D37-6DE9-4964-AAA6-DF6AD248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A7CFE-2DEB-4F16-A490-AEA8B7F94EE9}" type="datetime1">
              <a:rPr lang="en-CA" smtClean="0"/>
              <a:t>2019-02-07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D957D-C753-4B76-9904-B01C5C29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3F41D-9281-4641-86D3-FBA639D7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416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69F6F-3B84-4636-A335-4A816014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3FD8-1353-4E7D-BAB8-9D3E67E6590C}" type="datetime1">
              <a:rPr lang="en-CA" smtClean="0"/>
              <a:t>2019-02-07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3DA57-0270-4B32-9F59-C5A23431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D67AF-8F2C-4736-8CF7-67B5216E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406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587A-CFA4-430F-95A0-03C1CC02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7C58-DF45-4BA5-8AF8-9CDB85D8F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DF4D2-8176-4027-8AE4-B5ABF93EB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FE875-AB5B-4372-8186-D65F1F48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5C85-F458-485E-845E-F7DBF67DD054}" type="datetime1">
              <a:rPr lang="en-CA" smtClean="0"/>
              <a:t>2019-02-07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B1BF4-D977-4FB4-AC72-1E30EF44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37D98-A86A-4727-8558-3358431D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50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77EF-95EE-4C9F-B092-696BF7D0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E9230-D856-40BF-A9EB-1A721589E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2022F-FCC8-4D66-918E-6A2359CFD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98D0C-F5CE-4CDE-B25E-9F45A2F6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B8EE2-2217-40BE-8B20-2E7A8BCB4C80}" type="datetime1">
              <a:rPr lang="en-CA" smtClean="0"/>
              <a:t>2019-02-07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AA9A4-D350-4E86-81C0-9CA77236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8B5C2-FA9C-4696-B32A-F838BA54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989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488381-16A6-4FF9-A2E4-CC78CB2B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1FF70-C388-45D8-8E47-41FCFF5F8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9AC3F-25F1-499D-A6DF-742BC6C1C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035B-6240-4EB1-B5F0-37058B3AC830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4EF2C-2766-41C2-81D1-89CCC3323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0F7F8-4A62-4DA7-A5A9-1DE44C7D5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68AE-CB56-422D-90F0-541C7AE636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99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7EBE7-5280-4F40-9663-70F106799743}" type="datetime1">
              <a:rPr lang="en-CA" smtClean="0"/>
              <a:t>2019-02-07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CD28-3684-4588-AFD0-0EF7233D8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838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10" Type="http://schemas.openxmlformats.org/officeDocument/2006/relationships/image" Target="../media/image38.jpeg"/><Relationship Id="rId4" Type="http://schemas.openxmlformats.org/officeDocument/2006/relationships/image" Target="../media/image32.jpg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046" y="1699022"/>
            <a:ext cx="7984672" cy="1790700"/>
          </a:xfrm>
          <a:noFill/>
        </p:spPr>
        <p:txBody>
          <a:bodyPr/>
          <a:lstStyle/>
          <a:p>
            <a:r>
              <a:rPr lang="en-CA" dirty="0">
                <a:solidFill>
                  <a:srgbClr val="7030A0"/>
                </a:solidFill>
              </a:rPr>
              <a:t>Computational Metastasis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3645" y="3914775"/>
            <a:ext cx="7670074" cy="540206"/>
          </a:xfrm>
        </p:spPr>
        <p:txBody>
          <a:bodyPr>
            <a:normAutofit/>
          </a:bodyPr>
          <a:lstStyle/>
          <a:p>
            <a:r>
              <a:rPr lang="en-CA" dirty="0"/>
              <a:t>Dr. Nima Maftoon (Systems Design Engineering, University of Waterloo)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6A7D8-F094-49FA-BEE5-63C3501AE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0" y="5011713"/>
            <a:ext cx="2490368" cy="751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D8694-CA29-40B9-BE5F-55B0C570D91A}"/>
              </a:ext>
            </a:extLst>
          </p:cNvPr>
          <p:cNvSpPr txBox="1"/>
          <p:nvPr/>
        </p:nvSpPr>
        <p:spPr>
          <a:xfrm>
            <a:off x="3895726" y="6135870"/>
            <a:ext cx="1633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February 7, 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6799D-AD39-47A9-AD96-74D74B2C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56" y="5011713"/>
            <a:ext cx="1935440" cy="6939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7AFD2-AB8F-4AA4-88F0-19D5DB23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4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A97A16-57CE-4C21-9967-CF7FA4ABF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r="29954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AE54D6-252A-433C-84F3-16A0759C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8" y="806450"/>
            <a:ext cx="4343399" cy="1633382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0000"/>
                </a:solidFill>
              </a:rPr>
              <a:t>Components developments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3A21C-ED5A-463F-BFCB-10D88857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65" y="2956645"/>
            <a:ext cx="8086725" cy="3796581"/>
          </a:xfrm>
        </p:spPr>
        <p:txBody>
          <a:bodyPr anchor="ctr">
            <a:normAutofit/>
          </a:bodyPr>
          <a:lstStyle/>
          <a:p>
            <a:r>
              <a:rPr lang="en-CA" sz="2400" dirty="0">
                <a:solidFill>
                  <a:srgbClr val="000000"/>
                </a:solidFill>
              </a:rPr>
              <a:t>Tumor Cell deformation</a:t>
            </a:r>
          </a:p>
          <a:p>
            <a:r>
              <a:rPr lang="en-CA" sz="2400" dirty="0">
                <a:solidFill>
                  <a:srgbClr val="000000"/>
                </a:solidFill>
              </a:rPr>
              <a:t>Tumor Cell adhesion</a:t>
            </a:r>
          </a:p>
          <a:p>
            <a:r>
              <a:rPr lang="en-CA" sz="2400" dirty="0">
                <a:solidFill>
                  <a:srgbClr val="000000"/>
                </a:solidFill>
              </a:rPr>
              <a:t>Tumor Cell translocation</a:t>
            </a:r>
          </a:p>
          <a:p>
            <a:r>
              <a:rPr lang="en-CA" sz="2400" dirty="0">
                <a:solidFill>
                  <a:srgbClr val="000000"/>
                </a:solidFill>
              </a:rPr>
              <a:t>Strategies for vascular disconnection &amp; multiscale modelling</a:t>
            </a:r>
          </a:p>
          <a:p>
            <a:r>
              <a:rPr lang="en-CA" sz="2400" dirty="0">
                <a:solidFill>
                  <a:srgbClr val="000000"/>
                </a:solidFill>
              </a:rPr>
              <a:t>Lattice-Boltzmann method in junction templates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BEE80-A116-4F15-8975-1A273B7F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51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333" y="4606470"/>
            <a:ext cx="575734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E54D6-252A-433C-84F3-16A0759C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35" y="1443038"/>
            <a:ext cx="7944130" cy="4433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800" b="1" dirty="0">
                <a:solidFill>
                  <a:srgbClr val="000000"/>
                </a:solidFill>
              </a:rPr>
              <a:t>Computational Metastasis Lab: </a:t>
            </a:r>
            <a:br>
              <a:rPr lang="en-US" sz="4800" b="1" dirty="0">
                <a:solidFill>
                  <a:srgbClr val="000000"/>
                </a:solidFill>
              </a:rPr>
            </a:br>
            <a:r>
              <a:rPr lang="en-US" sz="4800" b="1" dirty="0">
                <a:solidFill>
                  <a:srgbClr val="000000"/>
                </a:solidFill>
              </a:rPr>
              <a:t>a vehicle for collaboration</a:t>
            </a:r>
            <a:br>
              <a:rPr lang="en-US" sz="4800" b="1" dirty="0">
                <a:solidFill>
                  <a:srgbClr val="000000"/>
                </a:solidFill>
              </a:rPr>
            </a:br>
            <a:br>
              <a:rPr lang="en-US" sz="4800" b="1" dirty="0">
                <a:solidFill>
                  <a:srgbClr val="000000"/>
                </a:solidFill>
              </a:rPr>
            </a:br>
            <a:br>
              <a:rPr lang="en-US" sz="4800" b="1" dirty="0">
                <a:solidFill>
                  <a:srgbClr val="000000"/>
                </a:solidFill>
              </a:rPr>
            </a:br>
            <a:br>
              <a:rPr lang="en-US" sz="4800" b="1" dirty="0">
                <a:solidFill>
                  <a:srgbClr val="000000"/>
                </a:solidFill>
              </a:rPr>
            </a:br>
            <a:r>
              <a:rPr lang="en-US" sz="4800" b="1" dirty="0">
                <a:solidFill>
                  <a:srgbClr val="000000"/>
                </a:solidFill>
              </a:rPr>
              <a:t> help us with your excellence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1D422-592F-4EFA-99E7-48C02AEA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80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5EDE-2F50-4CAD-9689-B47D2B34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78" y="339880"/>
            <a:ext cx="7876359" cy="1080721"/>
          </a:xfrm>
        </p:spPr>
        <p:txBody>
          <a:bodyPr/>
          <a:lstStyle/>
          <a:p>
            <a:pPr algn="l"/>
            <a:r>
              <a:rPr lang="en-CA" dirty="0"/>
              <a:t>Industrial partner:</a:t>
            </a:r>
            <a:br>
              <a:rPr lang="en-CA" dirty="0"/>
            </a:br>
            <a:r>
              <a:rPr lang="en-CA" b="1" dirty="0" err="1">
                <a:solidFill>
                  <a:srgbClr val="08297A"/>
                </a:solidFill>
              </a:rPr>
              <a:t>Northernchem</a:t>
            </a:r>
            <a:r>
              <a:rPr lang="en-CA" b="1" dirty="0">
                <a:solidFill>
                  <a:srgbClr val="08297A"/>
                </a:solidFill>
              </a:rPr>
              <a:t> Inc.</a:t>
            </a:r>
            <a:endParaRPr lang="en-CA" b="1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3337BE-6A9E-4356-B2E4-D286185089BD}"/>
              </a:ext>
            </a:extLst>
          </p:cNvPr>
          <p:cNvSpPr/>
          <p:nvPr/>
        </p:nvSpPr>
        <p:spPr>
          <a:xfrm>
            <a:off x="3750131" y="857250"/>
            <a:ext cx="5393872" cy="5143500"/>
          </a:xfrm>
          <a:custGeom>
            <a:avLst/>
            <a:gdLst>
              <a:gd name="connsiteX0" fmla="*/ 0 w 7174533"/>
              <a:gd name="connsiteY0" fmla="*/ 0 h 6199891"/>
              <a:gd name="connsiteX1" fmla="*/ 7174533 w 7174533"/>
              <a:gd name="connsiteY1" fmla="*/ 0 h 6199891"/>
              <a:gd name="connsiteX2" fmla="*/ 7174533 w 7174533"/>
              <a:gd name="connsiteY2" fmla="*/ 6199891 h 6199891"/>
              <a:gd name="connsiteX3" fmla="*/ 0 w 7174533"/>
              <a:gd name="connsiteY3" fmla="*/ 6199891 h 6199891"/>
              <a:gd name="connsiteX4" fmla="*/ 0 w 7174533"/>
              <a:gd name="connsiteY4" fmla="*/ 0 h 6199891"/>
              <a:gd name="connsiteX0" fmla="*/ 3200400 w 7174533"/>
              <a:gd name="connsiteY0" fmla="*/ 0 h 6209222"/>
              <a:gd name="connsiteX1" fmla="*/ 7174533 w 7174533"/>
              <a:gd name="connsiteY1" fmla="*/ 9331 h 6209222"/>
              <a:gd name="connsiteX2" fmla="*/ 7174533 w 7174533"/>
              <a:gd name="connsiteY2" fmla="*/ 6209222 h 6209222"/>
              <a:gd name="connsiteX3" fmla="*/ 0 w 7174533"/>
              <a:gd name="connsiteY3" fmla="*/ 6209222 h 6209222"/>
              <a:gd name="connsiteX4" fmla="*/ 3200400 w 7174533"/>
              <a:gd name="connsiteY4" fmla="*/ 0 h 6209222"/>
              <a:gd name="connsiteX0" fmla="*/ 3237723 w 7211856"/>
              <a:gd name="connsiteY0" fmla="*/ 0 h 6209222"/>
              <a:gd name="connsiteX1" fmla="*/ 7211856 w 7211856"/>
              <a:gd name="connsiteY1" fmla="*/ 9331 h 6209222"/>
              <a:gd name="connsiteX2" fmla="*/ 7211856 w 7211856"/>
              <a:gd name="connsiteY2" fmla="*/ 6209222 h 6209222"/>
              <a:gd name="connsiteX3" fmla="*/ 0 w 7211856"/>
              <a:gd name="connsiteY3" fmla="*/ 6190561 h 6209222"/>
              <a:gd name="connsiteX4" fmla="*/ 3237723 w 7211856"/>
              <a:gd name="connsiteY4" fmla="*/ 0 h 6209222"/>
              <a:gd name="connsiteX0" fmla="*/ 3237723 w 7211856"/>
              <a:gd name="connsiteY0" fmla="*/ 0 h 6209222"/>
              <a:gd name="connsiteX1" fmla="*/ 7211856 w 7211856"/>
              <a:gd name="connsiteY1" fmla="*/ 9331 h 6209222"/>
              <a:gd name="connsiteX2" fmla="*/ 7211856 w 7211856"/>
              <a:gd name="connsiteY2" fmla="*/ 6209222 h 6209222"/>
              <a:gd name="connsiteX3" fmla="*/ 0 w 7211856"/>
              <a:gd name="connsiteY3" fmla="*/ 6209222 h 6209222"/>
              <a:gd name="connsiteX4" fmla="*/ 3237723 w 7211856"/>
              <a:gd name="connsiteY4" fmla="*/ 0 h 620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856" h="6209222">
                <a:moveTo>
                  <a:pt x="3237723" y="0"/>
                </a:moveTo>
                <a:lnTo>
                  <a:pt x="7211856" y="9331"/>
                </a:lnTo>
                <a:lnTo>
                  <a:pt x="7211856" y="6209222"/>
                </a:lnTo>
                <a:lnTo>
                  <a:pt x="0" y="6209222"/>
                </a:lnTo>
                <a:lnTo>
                  <a:pt x="3237723" y="0"/>
                </a:lnTo>
                <a:close/>
              </a:path>
            </a:pathLst>
          </a:custGeom>
          <a:blipFill>
            <a:blip r:embed="rId2"/>
            <a:stretch>
              <a:fillRect l="-20867" t="-132" r="-44083" b="-4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EDBA30-7A68-47FB-A80E-6D5AA4D26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High-tech company focused on medicine and </a:t>
            </a:r>
            <a:br>
              <a:rPr lang="en-CA" dirty="0"/>
            </a:br>
            <a:r>
              <a:rPr lang="en-CA" dirty="0"/>
              <a:t>life science technologies</a:t>
            </a:r>
          </a:p>
          <a:p>
            <a:pPr lvl="1">
              <a:lnSpc>
                <a:spcPct val="20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CA" dirty="0" err="1"/>
              <a:t>Northernpharm</a:t>
            </a:r>
            <a:r>
              <a:rPr lang="en-CA" dirty="0"/>
              <a:t> Inc. founded in 2009</a:t>
            </a:r>
          </a:p>
          <a:p>
            <a:pPr lvl="1">
              <a:lnSpc>
                <a:spcPct val="20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CA" dirty="0" err="1"/>
              <a:t>Northernchem</a:t>
            </a:r>
            <a:r>
              <a:rPr lang="en-CA" dirty="0"/>
              <a:t> Inc. founded in 2012</a:t>
            </a:r>
          </a:p>
          <a:p>
            <a:pPr lvl="1">
              <a:lnSpc>
                <a:spcPct val="20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CA" dirty="0"/>
              <a:t>In Niagara Falls Ontario</a:t>
            </a:r>
            <a:endParaRPr lang="en-CA" b="1" dirty="0"/>
          </a:p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31067-9292-4CB8-8B6D-2B4BFF448B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1" t="-2" r="31088" b="39388"/>
          <a:stretch/>
        </p:blipFill>
        <p:spPr>
          <a:xfrm>
            <a:off x="8094074" y="1059693"/>
            <a:ext cx="865415" cy="5176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B5F31-8087-4F5C-8DB6-F1EA47BD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365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5EDE-2F50-4CAD-9689-B47D2B34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3" y="441160"/>
            <a:ext cx="7876359" cy="1080721"/>
          </a:xfrm>
        </p:spPr>
        <p:txBody>
          <a:bodyPr/>
          <a:lstStyle/>
          <a:p>
            <a:pPr algn="l"/>
            <a:r>
              <a:rPr lang="en-CA" dirty="0"/>
              <a:t>Industrial partner:</a:t>
            </a:r>
            <a:br>
              <a:rPr lang="en-CA" dirty="0"/>
            </a:br>
            <a:r>
              <a:rPr lang="en-CA" b="1" dirty="0" err="1">
                <a:solidFill>
                  <a:srgbClr val="08297A"/>
                </a:solidFill>
              </a:rPr>
              <a:t>Northernchem</a:t>
            </a:r>
            <a:r>
              <a:rPr lang="en-CA" b="1" dirty="0">
                <a:solidFill>
                  <a:srgbClr val="08297A"/>
                </a:solidFill>
              </a:rPr>
              <a:t> Inc.</a:t>
            </a:r>
            <a:endParaRPr lang="en-CA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EDBA30-7A68-47FB-A80E-6D5AA4D26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400" b="1" dirty="0"/>
              <a:t>R&amp;D:</a:t>
            </a:r>
          </a:p>
          <a:p>
            <a:pPr marL="377180" indent="-342892">
              <a:buFont typeface="+mj-lt"/>
              <a:buAutoNum type="arabicPeriod"/>
            </a:pPr>
            <a:r>
              <a:rPr lang="en-CA" dirty="0"/>
              <a:t>Early stage cancer and disease tests</a:t>
            </a:r>
          </a:p>
          <a:p>
            <a:pPr marL="377180" indent="-342892">
              <a:buFont typeface="+mj-lt"/>
              <a:buAutoNum type="arabicPeriod"/>
            </a:pPr>
            <a:r>
              <a:rPr lang="en-CA" dirty="0"/>
              <a:t>New drug R&amp;D </a:t>
            </a:r>
          </a:p>
          <a:p>
            <a:pPr marL="377180" indent="-342892">
              <a:buFont typeface="+mj-lt"/>
              <a:buAutoNum type="arabicPeriod"/>
            </a:pPr>
            <a:r>
              <a:rPr lang="en-CA" dirty="0"/>
              <a:t>New technologies for generic drugs</a:t>
            </a:r>
          </a:p>
          <a:p>
            <a:pPr marL="377180" indent="-342892">
              <a:buFont typeface="+mj-lt"/>
              <a:buAutoNum type="arabicPeriod"/>
            </a:pPr>
            <a:r>
              <a:rPr lang="en-CA" dirty="0"/>
              <a:t>New API compounds</a:t>
            </a:r>
          </a:p>
          <a:p>
            <a:pPr marL="377180" indent="-342892">
              <a:buFont typeface="+mj-lt"/>
              <a:buAutoNum type="arabicPeriod"/>
            </a:pPr>
            <a:r>
              <a:rPr lang="en-CA" dirty="0"/>
              <a:t>3D printing and 3D bioprinting</a:t>
            </a:r>
          </a:p>
          <a:p>
            <a:pPr marL="377180" indent="-342892">
              <a:buFont typeface="+mj-lt"/>
              <a:buAutoNum type="arabicPeriod"/>
            </a:pPr>
            <a:r>
              <a:rPr lang="en-CA" dirty="0"/>
              <a:t>Stem cell growth and applications</a:t>
            </a:r>
          </a:p>
          <a:p>
            <a:pPr marL="377180" indent="-342892">
              <a:buFont typeface="+mj-lt"/>
              <a:buAutoNum type="arabicPeriod"/>
            </a:pPr>
            <a:r>
              <a:rPr lang="en-CA" dirty="0"/>
              <a:t>Natural products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31067-9292-4CB8-8B6D-2B4BFF448B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1" t="-2" r="31088" b="39388"/>
          <a:stretch/>
        </p:blipFill>
        <p:spPr>
          <a:xfrm>
            <a:off x="8094074" y="1059693"/>
            <a:ext cx="865415" cy="5176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9F7C38-F244-4AB5-ADC5-AB07A248CF58}"/>
              </a:ext>
            </a:extLst>
          </p:cNvPr>
          <p:cNvGrpSpPr/>
          <p:nvPr/>
        </p:nvGrpSpPr>
        <p:grpSpPr>
          <a:xfrm>
            <a:off x="4799546" y="3449807"/>
            <a:ext cx="1988270" cy="994444"/>
            <a:chOff x="6022404" y="5157192"/>
            <a:chExt cx="2651026" cy="1325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A0106-FD24-49D3-849A-8CC6E26AF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404" y="5157192"/>
              <a:ext cx="2651026" cy="9873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8CB1F5-0B68-42B7-804B-873FE363CE57}"/>
                </a:ext>
              </a:extLst>
            </p:cNvPr>
            <p:cNvSpPr txBox="1"/>
            <p:nvPr/>
          </p:nvSpPr>
          <p:spPr>
            <a:xfrm>
              <a:off x="6495319" y="6144564"/>
              <a:ext cx="168037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New Drug Research</a:t>
              </a:r>
              <a:endParaRPr lang="en-CA" sz="135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5D7F1C-B94E-4B78-AB11-2FC0B396C63E}"/>
              </a:ext>
            </a:extLst>
          </p:cNvPr>
          <p:cNvGrpSpPr/>
          <p:nvPr/>
        </p:nvGrpSpPr>
        <p:grpSpPr>
          <a:xfrm>
            <a:off x="7129551" y="3376161"/>
            <a:ext cx="1998222" cy="995530"/>
            <a:chOff x="6171005" y="4500544"/>
            <a:chExt cx="2664296" cy="13273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8D0AAB-0F80-4EC1-B2AE-F782CE4C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1005" y="4500544"/>
              <a:ext cx="2664296" cy="99231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C83C61-1E0F-44DF-8ECD-77147A33F58B}"/>
                </a:ext>
              </a:extLst>
            </p:cNvPr>
            <p:cNvSpPr txBox="1"/>
            <p:nvPr/>
          </p:nvSpPr>
          <p:spPr>
            <a:xfrm>
              <a:off x="6171005" y="5489364"/>
              <a:ext cx="2664296" cy="338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dirty="0"/>
                <a:t>Generic Drugs</a:t>
              </a:r>
              <a:endParaRPr lang="en-CA" sz="12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167CC0-05A9-4027-B875-32A6A49F98A2}"/>
              </a:ext>
            </a:extLst>
          </p:cNvPr>
          <p:cNvGrpSpPr/>
          <p:nvPr/>
        </p:nvGrpSpPr>
        <p:grpSpPr>
          <a:xfrm>
            <a:off x="4526850" y="4596079"/>
            <a:ext cx="2260967" cy="1250446"/>
            <a:chOff x="9034166" y="4161297"/>
            <a:chExt cx="3014622" cy="16672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82DE522-253F-40B0-80BD-2216747F1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4166" y="4161297"/>
              <a:ext cx="3014622" cy="13322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F91644-AC99-4A9F-A75C-67A00E50197B}"/>
                </a:ext>
              </a:extLst>
            </p:cNvPr>
            <p:cNvSpPr txBox="1"/>
            <p:nvPr/>
          </p:nvSpPr>
          <p:spPr>
            <a:xfrm>
              <a:off x="9034166" y="5490004"/>
              <a:ext cx="3014622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dirty="0"/>
                <a:t>Early Stage Cancer Test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684C2C5-96E7-44C8-9D33-10B94B08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244" y="4475385"/>
            <a:ext cx="2203141" cy="146876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40DF199-3FE0-4A56-82EA-5574A6B11638}"/>
              </a:ext>
            </a:extLst>
          </p:cNvPr>
          <p:cNvGrpSpPr/>
          <p:nvPr/>
        </p:nvGrpSpPr>
        <p:grpSpPr>
          <a:xfrm>
            <a:off x="5598599" y="1679668"/>
            <a:ext cx="3478318" cy="1618321"/>
            <a:chOff x="7479309" y="1669868"/>
            <a:chExt cx="4637757" cy="21577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489461-F01E-4F2C-951B-20E16295E7CD}"/>
                </a:ext>
              </a:extLst>
            </p:cNvPr>
            <p:cNvSpPr txBox="1"/>
            <p:nvPr/>
          </p:nvSpPr>
          <p:spPr>
            <a:xfrm>
              <a:off x="8980124" y="3489073"/>
              <a:ext cx="1058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50" dirty="0"/>
                <a:t>3D Printing</a:t>
              </a:r>
              <a:endParaRPr lang="en-CA" sz="12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943B6B-C952-4E45-8E27-55CD9CAAD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364"/>
            <a:stretch/>
          </p:blipFill>
          <p:spPr>
            <a:xfrm>
              <a:off x="7479309" y="1669868"/>
              <a:ext cx="1887015" cy="178578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F1B0829-01AD-4CEA-AD69-A29F044D3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99" t="5530" r="2099" b="2566"/>
            <a:stretch/>
          </p:blipFill>
          <p:spPr>
            <a:xfrm>
              <a:off x="9467125" y="1669868"/>
              <a:ext cx="2649941" cy="1785786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055F2-67C5-41C2-BBEF-F9174422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28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63A38-CEDA-4EAF-8B58-8F70FF40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32" y="5"/>
            <a:ext cx="8729255" cy="1440961"/>
          </a:xfrm>
        </p:spPr>
        <p:txBody>
          <a:bodyPr/>
          <a:lstStyle/>
          <a:p>
            <a:r>
              <a:rPr lang="en-CA" dirty="0"/>
              <a:t>Multidisciplinary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CD773-8716-40E0-AEEF-62BA8C766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55" y="961648"/>
            <a:ext cx="1219200" cy="1219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DCAEF-39EA-43A9-AD53-530679463A73}"/>
              </a:ext>
            </a:extLst>
          </p:cNvPr>
          <p:cNvSpPr txBox="1"/>
          <p:nvPr/>
        </p:nvSpPr>
        <p:spPr>
          <a:xfrm>
            <a:off x="7441853" y="2241027"/>
            <a:ext cx="136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/>
              <a:t>Dr. Julio Garcia</a:t>
            </a:r>
          </a:p>
          <a:p>
            <a:pPr algn="ctr"/>
            <a:r>
              <a:rPr lang="en-CA" sz="1350" dirty="0"/>
              <a:t>University of Calgary</a:t>
            </a:r>
          </a:p>
          <a:p>
            <a:r>
              <a:rPr lang="en-CA" sz="1350" b="1" dirty="0"/>
              <a:t>Clinical Imaging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8E1996-A628-47D8-BBD5-2ECE040DA87A}"/>
              </a:ext>
            </a:extLst>
          </p:cNvPr>
          <p:cNvGrpSpPr/>
          <p:nvPr/>
        </p:nvGrpSpPr>
        <p:grpSpPr>
          <a:xfrm>
            <a:off x="127411" y="961049"/>
            <a:ext cx="1585955" cy="2618806"/>
            <a:chOff x="169880" y="1440161"/>
            <a:chExt cx="2114606" cy="34917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804105-0576-4852-A48F-371816B3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83" y="1440161"/>
              <a:ext cx="1627200" cy="1627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07AC83-6EEE-4863-9154-736E33A3D1D3}"/>
                </a:ext>
              </a:extLst>
            </p:cNvPr>
            <p:cNvSpPr txBox="1"/>
            <p:nvPr/>
          </p:nvSpPr>
          <p:spPr>
            <a:xfrm>
              <a:off x="169880" y="3146797"/>
              <a:ext cx="211460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350" dirty="0"/>
                <a:t>Dr. Zahra </a:t>
              </a:r>
              <a:r>
                <a:rPr lang="en-CA" sz="1350" dirty="0" err="1"/>
                <a:t>Motamed</a:t>
              </a:r>
              <a:endParaRPr lang="en-CA" sz="1350" dirty="0"/>
            </a:p>
            <a:p>
              <a:pPr algn="ctr"/>
              <a:r>
                <a:rPr lang="en-CA" sz="1350" dirty="0"/>
                <a:t>McMaster university</a:t>
              </a:r>
            </a:p>
            <a:p>
              <a:pPr algn="ctr"/>
              <a:r>
                <a:rPr lang="en-CA" sz="1350" b="1" dirty="0"/>
                <a:t>Computational Fluid Dynamics, 3D reconstruction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4B5243-922A-45EC-A813-C7A5C3BB7AAA}"/>
              </a:ext>
            </a:extLst>
          </p:cNvPr>
          <p:cNvGrpSpPr/>
          <p:nvPr/>
        </p:nvGrpSpPr>
        <p:grpSpPr>
          <a:xfrm>
            <a:off x="3594112" y="960450"/>
            <a:ext cx="1585955" cy="2411656"/>
            <a:chOff x="4690545" y="1439361"/>
            <a:chExt cx="2114606" cy="32155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E1B105-EB42-40CE-97D0-836B74C31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9" b="9060"/>
            <a:stretch/>
          </p:blipFill>
          <p:spPr>
            <a:xfrm>
              <a:off x="5018517" y="1439361"/>
              <a:ext cx="1458662" cy="16272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010C73-FB9D-404B-932D-68015A843198}"/>
                </a:ext>
              </a:extLst>
            </p:cNvPr>
            <p:cNvSpPr txBox="1"/>
            <p:nvPr/>
          </p:nvSpPr>
          <p:spPr>
            <a:xfrm>
              <a:off x="4690545" y="3146797"/>
              <a:ext cx="2114606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350" dirty="0"/>
                <a:t>Dr. </a:t>
              </a:r>
              <a:r>
                <a:rPr lang="en-CA" sz="1350" dirty="0" err="1"/>
                <a:t>Elazer</a:t>
              </a:r>
              <a:r>
                <a:rPr lang="en-CA" sz="1350" dirty="0"/>
                <a:t> R Edelman</a:t>
              </a:r>
            </a:p>
            <a:p>
              <a:pPr algn="ctr"/>
              <a:r>
                <a:rPr lang="en-CA" sz="1350" dirty="0"/>
                <a:t>Harvard Medical School, MIT</a:t>
              </a:r>
            </a:p>
            <a:p>
              <a:pPr algn="ctr"/>
              <a:r>
                <a:rPr lang="en-CA" sz="1350" b="1" dirty="0"/>
                <a:t>Clinical Sciences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BF1BD3-E75F-453E-BEF8-6A4B431CF8ED}"/>
              </a:ext>
            </a:extLst>
          </p:cNvPr>
          <p:cNvGrpSpPr/>
          <p:nvPr/>
        </p:nvGrpSpPr>
        <p:grpSpPr>
          <a:xfrm>
            <a:off x="1850326" y="961049"/>
            <a:ext cx="1585955" cy="2203307"/>
            <a:chOff x="2164909" y="1440161"/>
            <a:chExt cx="2114606" cy="29377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653C0A-B28C-4877-B282-679912D0C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007" y="1440161"/>
              <a:ext cx="1220400" cy="16272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A5C2C1-D8DB-49BC-AF19-70F42AAB4396}"/>
                </a:ext>
              </a:extLst>
            </p:cNvPr>
            <p:cNvSpPr txBox="1"/>
            <p:nvPr/>
          </p:nvSpPr>
          <p:spPr>
            <a:xfrm>
              <a:off x="2164909" y="3146797"/>
              <a:ext cx="211460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350" dirty="0"/>
                <a:t>Dr. Javier </a:t>
              </a:r>
              <a:r>
                <a:rPr lang="en-CA" sz="1350" dirty="0" err="1"/>
                <a:t>Ganame</a:t>
              </a:r>
              <a:endParaRPr lang="en-CA" sz="1350" dirty="0"/>
            </a:p>
            <a:p>
              <a:pPr algn="ctr"/>
              <a:r>
                <a:rPr lang="en-CA" sz="1350" dirty="0"/>
                <a:t>McMaster university</a:t>
              </a:r>
            </a:p>
            <a:p>
              <a:pPr algn="ctr"/>
              <a:r>
                <a:rPr lang="en-CA" sz="1350" b="1" dirty="0"/>
                <a:t>Clinical Sciences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1C7748-D6E0-456F-97B8-0060FD1F8CFA}"/>
              </a:ext>
            </a:extLst>
          </p:cNvPr>
          <p:cNvGrpSpPr/>
          <p:nvPr/>
        </p:nvGrpSpPr>
        <p:grpSpPr>
          <a:xfrm>
            <a:off x="5375058" y="952168"/>
            <a:ext cx="1733398" cy="3043182"/>
            <a:chOff x="7052441" y="1428321"/>
            <a:chExt cx="2311197" cy="405757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D1836D2-D09F-48FA-95C7-6DB008AD1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41"/>
            <a:stretch/>
          </p:blipFill>
          <p:spPr>
            <a:xfrm>
              <a:off x="7517429" y="1428321"/>
              <a:ext cx="1381221" cy="1627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D9ED9F-8F80-44F6-8CB5-018E8A55A310}"/>
                </a:ext>
              </a:extLst>
            </p:cNvPr>
            <p:cNvSpPr/>
            <p:nvPr/>
          </p:nvSpPr>
          <p:spPr>
            <a:xfrm>
              <a:off x="7052441" y="3146796"/>
              <a:ext cx="2311197" cy="2339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Dr. Jose M. de la Torre </a:t>
              </a:r>
              <a:b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Hernandez </a:t>
              </a:r>
              <a:b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(Hospital </a:t>
              </a:r>
              <a:r>
                <a:rPr lang="en-CA" sz="1350" dirty="0" err="1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Universitario</a:t>
              </a:r>
              <a: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b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Marques de </a:t>
              </a:r>
              <a:r>
                <a:rPr lang="en-CA" sz="1350" dirty="0" err="1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Valdecilla</a:t>
              </a:r>
              <a:b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Spain) </a:t>
              </a:r>
              <a:br>
                <a:rPr lang="en-CA" sz="13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CA" sz="1350" b="1" dirty="0"/>
                <a:t>Clinical Sciences</a:t>
              </a:r>
            </a:p>
            <a:p>
              <a:pPr algn="ctr"/>
              <a:endParaRPr lang="en-CA" sz="135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AD5F3C-AB90-4EAC-A790-B601A9327720}"/>
              </a:ext>
            </a:extLst>
          </p:cNvPr>
          <p:cNvGrpSpPr/>
          <p:nvPr/>
        </p:nvGrpSpPr>
        <p:grpSpPr>
          <a:xfrm>
            <a:off x="4676280" y="5475058"/>
            <a:ext cx="4153988" cy="1243483"/>
            <a:chOff x="6235037" y="4969602"/>
            <a:chExt cx="5538651" cy="165797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47413B1-972C-4C4C-9B06-0A1C60F0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037" y="4969602"/>
              <a:ext cx="1274980" cy="1627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EF367C-32BD-4E75-AE0A-A6D4736F1CC1}"/>
                </a:ext>
              </a:extLst>
            </p:cNvPr>
            <p:cNvSpPr txBox="1"/>
            <p:nvPr/>
          </p:nvSpPr>
          <p:spPr>
            <a:xfrm>
              <a:off x="7614502" y="5119474"/>
              <a:ext cx="4159186" cy="15081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350" dirty="0"/>
                <a:t>Dr. Nima Maftoon </a:t>
              </a:r>
            </a:p>
            <a:p>
              <a:r>
                <a:rPr lang="en-CA" sz="1350" dirty="0"/>
                <a:t>University of Waterloo</a:t>
              </a:r>
            </a:p>
            <a:p>
              <a:r>
                <a:rPr lang="en-CA" sz="1350" b="1" dirty="0"/>
                <a:t>Computational Fluid and Solid Mechanics, 3D reconstruction, Software development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62121B-F451-4E33-97C9-8CFC7AA152B8}"/>
              </a:ext>
            </a:extLst>
          </p:cNvPr>
          <p:cNvGrpSpPr/>
          <p:nvPr/>
        </p:nvGrpSpPr>
        <p:grpSpPr>
          <a:xfrm>
            <a:off x="310188" y="5475055"/>
            <a:ext cx="3235244" cy="1244288"/>
            <a:chOff x="413583" y="4969602"/>
            <a:chExt cx="4313658" cy="16590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17ED201-6F01-44D3-835E-EF2FCC2D3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0672" t="33202" r="40886" b="41215"/>
            <a:stretch/>
          </p:blipFill>
          <p:spPr>
            <a:xfrm>
              <a:off x="413583" y="4969602"/>
              <a:ext cx="1759386" cy="1627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6CF850-F5C1-4D55-9228-1C2AF4403004}"/>
                </a:ext>
              </a:extLst>
            </p:cNvPr>
            <p:cNvSpPr txBox="1"/>
            <p:nvPr/>
          </p:nvSpPr>
          <p:spPr>
            <a:xfrm>
              <a:off x="2277455" y="5397546"/>
              <a:ext cx="2449786" cy="1231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350" dirty="0"/>
                <a:t>Dr. Jun Pang </a:t>
              </a:r>
            </a:p>
            <a:p>
              <a:r>
                <a:rPr lang="en-CA" sz="1350" dirty="0"/>
                <a:t>CEO </a:t>
              </a:r>
              <a:r>
                <a:rPr lang="en-CA" sz="1350" dirty="0" err="1"/>
                <a:t>Northernchem</a:t>
              </a:r>
              <a:r>
                <a:rPr lang="en-CA" sz="1350" dirty="0"/>
                <a:t> Inc. </a:t>
              </a:r>
            </a:p>
            <a:p>
              <a:r>
                <a:rPr lang="en-CA" sz="1350" b="1" dirty="0"/>
                <a:t>Drug delivery</a:t>
              </a:r>
            </a:p>
            <a:p>
              <a:r>
                <a:rPr lang="en-CA" sz="1350" b="1" dirty="0"/>
                <a:t>Cancer diagnosis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1DEC67-1174-4299-BABA-85A75C645F4D}"/>
              </a:ext>
            </a:extLst>
          </p:cNvPr>
          <p:cNvSpPr txBox="1"/>
          <p:nvPr/>
        </p:nvSpPr>
        <p:spPr>
          <a:xfrm>
            <a:off x="230232" y="3876675"/>
            <a:ext cx="8729255" cy="1538883"/>
          </a:xfrm>
          <a:prstGeom prst="rect">
            <a:avLst/>
          </a:prstGeom>
          <a:solidFill>
            <a:schemeClr val="accent2"/>
          </a:solidFill>
        </p:spPr>
        <p:txBody>
          <a:bodyPr wrap="square" numCol="3" rtlCol="0">
            <a:spAutoFit/>
          </a:bodyPr>
          <a:lstStyle/>
          <a:p>
            <a:r>
              <a:rPr lang="en-CA" sz="2400" b="1" dirty="0"/>
              <a:t>GRH Team:</a:t>
            </a:r>
          </a:p>
          <a:p>
            <a:endParaRPr lang="en-CA" dirty="0"/>
          </a:p>
          <a:p>
            <a:r>
              <a:rPr lang="en-CA" sz="1600" dirty="0"/>
              <a:t>Dr. Ernest Osei</a:t>
            </a:r>
          </a:p>
          <a:p>
            <a:r>
              <a:rPr lang="en-CA" sz="1600" b="1" dirty="0"/>
              <a:t>Medical physicist  </a:t>
            </a:r>
          </a:p>
          <a:p>
            <a:endParaRPr lang="en-CA" dirty="0"/>
          </a:p>
          <a:p>
            <a:endParaRPr lang="en-CA" sz="2400" b="1" dirty="0"/>
          </a:p>
          <a:p>
            <a:endParaRPr lang="en-CA" dirty="0"/>
          </a:p>
          <a:p>
            <a:r>
              <a:rPr lang="en-CA" sz="1600" dirty="0"/>
              <a:t>Dr. Johnson Darko</a:t>
            </a:r>
          </a:p>
          <a:p>
            <a:r>
              <a:rPr lang="en-CA" sz="1600" b="1" dirty="0"/>
              <a:t>Medical physicist  </a:t>
            </a:r>
          </a:p>
          <a:p>
            <a:endParaRPr lang="en-CA" sz="2400" b="1" dirty="0"/>
          </a:p>
          <a:p>
            <a:endParaRPr lang="en-CA" b="1" dirty="0"/>
          </a:p>
          <a:p>
            <a:r>
              <a:rPr lang="en-US" sz="1600" dirty="0"/>
              <a:t>Dr. Daniel Glick</a:t>
            </a:r>
          </a:p>
          <a:p>
            <a:r>
              <a:rPr lang="en-US" sz="1600" b="1" dirty="0"/>
              <a:t>Radiation Oncologist</a:t>
            </a:r>
            <a:endParaRPr lang="en-CA" sz="1600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C1B23B-13BB-4F23-AE20-59B56E4C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14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2B51B6-B201-418C-93B0-2A3C2F4C36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8" t="9631" r="21577" b="27157"/>
          <a:stretch/>
        </p:blipFill>
        <p:spPr>
          <a:xfrm flipH="1">
            <a:off x="4706072" y="4060182"/>
            <a:ext cx="947990" cy="11267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7FA30-8849-40F7-81DB-356D287D6D6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r="29280" b="12709"/>
          <a:stretch/>
        </p:blipFill>
        <p:spPr>
          <a:xfrm>
            <a:off x="1971676" y="4074616"/>
            <a:ext cx="78564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99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046" y="1699022"/>
            <a:ext cx="7984672" cy="1790700"/>
          </a:xfrm>
          <a:noFill/>
        </p:spPr>
        <p:txBody>
          <a:bodyPr/>
          <a:lstStyle/>
          <a:p>
            <a:r>
              <a:rPr lang="en-CA" dirty="0">
                <a:solidFill>
                  <a:srgbClr val="7030A0"/>
                </a:solidFill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6A7D8-F094-49FA-BEE5-63C3501AE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6" y="4976240"/>
            <a:ext cx="2383869" cy="719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6799D-AD39-47A9-AD96-74D74B2C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54" y="4942902"/>
            <a:ext cx="2007392" cy="7197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494B8-0277-4538-B39D-4FD8A69B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413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54D6-252A-433C-84F3-16A0759C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should we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4D066-54BF-4626-A22C-9594AE7E9A32}"/>
              </a:ext>
            </a:extLst>
          </p:cNvPr>
          <p:cNvSpPr txBox="1"/>
          <p:nvPr/>
        </p:nvSpPr>
        <p:spPr>
          <a:xfrm>
            <a:off x="2425713" y="5633732"/>
            <a:ext cx="4568870" cy="25391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Canadian Cancer Statistics Advisory Committee, Canadian Cancer Statistics 2018.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85FD70-C144-4208-BFB5-F326CECF3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35" y="1877070"/>
            <a:ext cx="3339026" cy="375666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6CDBCC-8F8A-46C9-B962-C0310E92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16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54D6-252A-433C-84F3-16A0759C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should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4F29E-CCAA-4DE6-89A2-4D1F6654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35" y="1998619"/>
            <a:ext cx="8729255" cy="358085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2017 estimates</a:t>
            </a:r>
            <a:r>
              <a:rPr lang="en-US" sz="2400" b="1" baseline="30000" dirty="0"/>
              <a:t>1</a:t>
            </a:r>
            <a:r>
              <a:rPr lang="en-US" sz="2400" b="1" dirty="0"/>
              <a:t>: </a:t>
            </a:r>
          </a:p>
          <a:p>
            <a:pPr marL="871517" lvl="1" indent="-269075"/>
            <a:r>
              <a:rPr lang="en-US" sz="2400" b="1" dirty="0"/>
              <a:t>Over 200,000 Canadians were diagnosed with cancer</a:t>
            </a:r>
          </a:p>
          <a:p>
            <a:pPr marL="871517" lvl="1" indent="-269075"/>
            <a:r>
              <a:rPr lang="en-US" sz="2400" b="1" dirty="0"/>
              <a:t>Over 80,000 died from it</a:t>
            </a:r>
          </a:p>
          <a:p>
            <a:pPr marL="602441" lvl="1" indent="0">
              <a:buNone/>
            </a:pPr>
            <a:endParaRPr lang="en-US" sz="2700" b="1" dirty="0"/>
          </a:p>
          <a:p>
            <a:pPr marL="0" lvl="1" indent="0">
              <a:buNone/>
            </a:pPr>
            <a:endParaRPr lang="en-US" sz="2700" b="1" dirty="0"/>
          </a:p>
          <a:p>
            <a:pPr marL="0" lvl="1" indent="0">
              <a:buNone/>
            </a:pPr>
            <a:r>
              <a:rPr lang="en-US" sz="2700" b="1" dirty="0"/>
              <a:t>90% of cancer deaths is due to metastasis</a:t>
            </a:r>
            <a:r>
              <a:rPr lang="en-US" sz="2700" b="1" baseline="30000" dirty="0"/>
              <a:t>2,3</a:t>
            </a:r>
            <a:r>
              <a:rPr lang="en-US" sz="2700" b="1" dirty="0"/>
              <a:t>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4D066-54BF-4626-A22C-9594AE7E9A32}"/>
              </a:ext>
            </a:extLst>
          </p:cNvPr>
          <p:cNvSpPr txBox="1"/>
          <p:nvPr/>
        </p:nvSpPr>
        <p:spPr>
          <a:xfrm>
            <a:off x="190502" y="5172075"/>
            <a:ext cx="6231527" cy="92333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350" baseline="30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1 </a:t>
            </a:r>
            <a:r>
              <a:rPr lang="en-US" sz="135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Canadian Cancer Statistics Advisory Committee. Canadian Cancer Statistics 2018. </a:t>
            </a:r>
          </a:p>
          <a:p>
            <a:r>
              <a:rPr lang="en-CA" sz="1350" baseline="30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2 </a:t>
            </a:r>
            <a:r>
              <a:rPr lang="en-US" sz="135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Wittekind C, </a:t>
            </a:r>
            <a:r>
              <a:rPr lang="en-US" sz="135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Neid</a:t>
            </a:r>
            <a:r>
              <a:rPr lang="en-US" sz="135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M, Cancer invasion and metastasis. Oncology. 2005; 69 </a:t>
            </a:r>
            <a:r>
              <a:rPr lang="en-US" sz="135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Suppl</a:t>
            </a:r>
            <a:r>
              <a:rPr lang="en-US" sz="135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1:14-6</a:t>
            </a:r>
          </a:p>
          <a:p>
            <a:r>
              <a:rPr lang="en-CA" sz="1350" baseline="30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r>
              <a:rPr lang="en-CA" sz="135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35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Chaffer CL, Weinberg RA, Science. 2011 Mar 25; 331(6024):1559-64.</a:t>
            </a:r>
            <a:endParaRPr lang="en-CA" sz="135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C4FCC-E675-4A30-A027-6E0263D0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40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F3FF-26F2-46ED-935E-89E449AA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What is metastasis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E383063-FD0A-4D3C-A291-81A7BBE5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3" y="1871106"/>
            <a:ext cx="7119991" cy="412964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0AE528-BD8A-41D6-B3F4-E983FA07C537}"/>
              </a:ext>
            </a:extLst>
          </p:cNvPr>
          <p:cNvSpPr txBox="1"/>
          <p:nvPr/>
        </p:nvSpPr>
        <p:spPr>
          <a:xfrm>
            <a:off x="1327178" y="5600766"/>
            <a:ext cx="57215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/>
              <a:t>Weinberg, The Biology of Cancer, Garland Science, 2014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D0C47-AC7C-4CE5-B57F-B619D393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28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F3FF-26F2-46ED-935E-89E449AA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What is metastasis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CD1286-14E3-40D8-9B41-00D5F28D1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36" y="1631125"/>
            <a:ext cx="3759052" cy="436848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AE9A44-FAD3-4AEE-BC8F-4A26791E92AA}"/>
              </a:ext>
            </a:extLst>
          </p:cNvPr>
          <p:cNvSpPr/>
          <p:nvPr/>
        </p:nvSpPr>
        <p:spPr>
          <a:xfrm>
            <a:off x="1876783" y="5791862"/>
            <a:ext cx="6126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900" dirty="0"/>
              <a:t>Newton, et al. (2012) A Stochastic Markov Chain Model to Describe Lung Cancer Growth and Metastasis. PLOS ONE 7(4): e34637.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72E2C-D2C3-43D8-A57F-B956F561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12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A8C3-7859-4E0F-BE4D-54F8763A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F527-4CC3-4AB9-8664-31A45ED9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8E6E6FD-371A-468B-A161-94C31F144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6" b="15505"/>
          <a:stretch/>
        </p:blipFill>
        <p:spPr bwMode="auto">
          <a:xfrm>
            <a:off x="1059180" y="857253"/>
            <a:ext cx="8229600" cy="515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16627EC9-D9FC-41AD-BBFF-DD55A97DB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46" y="5794775"/>
            <a:ext cx="4922435" cy="205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900" b="1" dirty="0">
                <a:solidFill>
                  <a:schemeClr val="bg1"/>
                </a:solidFill>
                <a:latin typeface="Arial" panose="020B0604020202020204" pitchFamily="34" charset="0"/>
              </a:rPr>
              <a:t>M </a:t>
            </a:r>
            <a:r>
              <a:rPr lang="en-GB" altLang="en-US" sz="900" b="1" dirty="0" err="1">
                <a:solidFill>
                  <a:schemeClr val="bg1"/>
                </a:solidFill>
                <a:latin typeface="Arial" panose="020B0604020202020204" pitchFamily="34" charset="0"/>
              </a:rPr>
              <a:t>Kurli</a:t>
            </a:r>
            <a:r>
              <a:rPr lang="en-GB" altLang="en-US" sz="900" b="1" dirty="0">
                <a:solidFill>
                  <a:schemeClr val="bg1"/>
                </a:solidFill>
                <a:latin typeface="Arial" panose="020B0604020202020204" pitchFamily="34" charset="0"/>
              </a:rPr>
              <a:t> et al. Br J </a:t>
            </a:r>
            <a:r>
              <a:rPr lang="en-GB" altLang="en-US" sz="900" b="1" dirty="0" err="1">
                <a:solidFill>
                  <a:schemeClr val="bg1"/>
                </a:solidFill>
                <a:latin typeface="Arial" panose="020B0604020202020204" pitchFamily="34" charset="0"/>
              </a:rPr>
              <a:t>Ophthalmol</a:t>
            </a:r>
            <a:r>
              <a:rPr lang="en-GB" altLang="en-US" sz="900" b="1" dirty="0">
                <a:solidFill>
                  <a:schemeClr val="bg1"/>
                </a:solidFill>
                <a:latin typeface="Arial" panose="020B0604020202020204" pitchFamily="34" charset="0"/>
              </a:rPr>
              <a:t> 2008;92:479-482, </a:t>
            </a:r>
            <a:r>
              <a:rPr lang="en-GB" alt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©2008 by BMJ Publishing Group Ltd.</a:t>
            </a:r>
          </a:p>
          <a:p>
            <a:endParaRPr lang="en-GB" altLang="en-US" sz="9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A3827A66-C1EE-490D-ABD1-6DC770B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166" y="5378581"/>
            <a:ext cx="6147911" cy="47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pPr algn="ctr"/>
            <a:r>
              <a:rPr lang="en-GB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PET/CT image revealing metastases in the nasal fossa (1), lungs (2), mediastinal lymph nodes (3), liver (4), peritoneal cavity (5) and lumbar vertebrae (6).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D072E-3A4B-4024-99B3-646F0C2D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981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C9C-8FCF-4DF7-9BE2-0C9E9BA3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/>
              <a:t>         </a:t>
            </a:r>
            <a:r>
              <a:rPr lang="en-CA" b="1" dirty="0"/>
              <a:t>The big idea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7F5EB-BE2B-4BA9-84AA-6CAEF15B0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9" y="2184870"/>
            <a:ext cx="1845945" cy="10372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10499-80C4-449D-92A2-D67F05DE43EB}"/>
              </a:ext>
            </a:extLst>
          </p:cNvPr>
          <p:cNvSpPr txBox="1"/>
          <p:nvPr/>
        </p:nvSpPr>
        <p:spPr>
          <a:xfrm>
            <a:off x="252446" y="3247146"/>
            <a:ext cx="1673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CT: </a:t>
            </a:r>
            <a:r>
              <a:rPr lang="en-CA" sz="900" dirty="0" err="1"/>
              <a:t>Brivo</a:t>
            </a:r>
            <a:r>
              <a:rPr lang="en-CA" sz="900" dirty="0"/>
              <a:t> CT315 GE Healthcare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B5BD1-F4E4-43FD-A282-78F067C30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3" t="3023" b="17846"/>
          <a:stretch/>
        </p:blipFill>
        <p:spPr>
          <a:xfrm>
            <a:off x="2099415" y="2177528"/>
            <a:ext cx="1621424" cy="11070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51DE77-1D88-4A11-AD8D-D848A7E06274}"/>
              </a:ext>
            </a:extLst>
          </p:cNvPr>
          <p:cNvSpPr/>
          <p:nvPr/>
        </p:nvSpPr>
        <p:spPr>
          <a:xfrm>
            <a:off x="2034423" y="3272149"/>
            <a:ext cx="1516762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25" dirty="0"/>
              <a:t>MR: Discovery™ MR750w GEM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D2BCA4-00F1-4B84-8B0C-2EB9829B4E39}"/>
              </a:ext>
            </a:extLst>
          </p:cNvPr>
          <p:cNvGrpSpPr/>
          <p:nvPr/>
        </p:nvGrpSpPr>
        <p:grpSpPr>
          <a:xfrm>
            <a:off x="230234" y="1865250"/>
            <a:ext cx="3561022" cy="1589645"/>
            <a:chOff x="306977" y="1343999"/>
            <a:chExt cx="4748029" cy="21195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DE58DE-1C47-4A17-8FC1-0C35B4B3FFDB}"/>
                </a:ext>
              </a:extLst>
            </p:cNvPr>
            <p:cNvSpPr/>
            <p:nvPr/>
          </p:nvSpPr>
          <p:spPr>
            <a:xfrm>
              <a:off x="306977" y="1386114"/>
              <a:ext cx="4748029" cy="2077411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BF7D37-D815-463B-BB8C-A9DF8B285C38}"/>
                </a:ext>
              </a:extLst>
            </p:cNvPr>
            <p:cNvSpPr txBox="1"/>
            <p:nvPr/>
          </p:nvSpPr>
          <p:spPr>
            <a:xfrm>
              <a:off x="1568588" y="1343999"/>
              <a:ext cx="22178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/>
                <a:t>Imaging modalities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8304EE-BF3D-4F8F-80DB-69298BDCBBF0}"/>
              </a:ext>
            </a:extLst>
          </p:cNvPr>
          <p:cNvGrpSpPr/>
          <p:nvPr/>
        </p:nvGrpSpPr>
        <p:grpSpPr>
          <a:xfrm>
            <a:off x="3899403" y="892450"/>
            <a:ext cx="5287462" cy="1999129"/>
            <a:chOff x="5294451" y="46932"/>
            <a:chExt cx="7049949" cy="266550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5A353B8-9F4D-42C5-813D-F93AD701A5F1}"/>
                </a:ext>
              </a:extLst>
            </p:cNvPr>
            <p:cNvGrpSpPr/>
            <p:nvPr/>
          </p:nvGrpSpPr>
          <p:grpSpPr>
            <a:xfrm>
              <a:off x="5401061" y="110741"/>
              <a:ext cx="6890977" cy="2263140"/>
              <a:chOff x="5401061" y="110741"/>
              <a:chExt cx="6890977" cy="226314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D1082BB-6731-49FA-A408-78025543E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1061" y="110741"/>
                <a:ext cx="2263140" cy="226314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C067E57-C8C9-4977-A511-A645E582A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4979" y="110741"/>
                <a:ext cx="2263140" cy="226314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D0CFC2C-DE72-4CD2-A4D7-BF8F4CBA5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8898" y="110741"/>
                <a:ext cx="2263140" cy="2263140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B2751C-C25E-4C84-88A0-3A7CE2AD9939}"/>
                </a:ext>
              </a:extLst>
            </p:cNvPr>
            <p:cNvSpPr/>
            <p:nvPr/>
          </p:nvSpPr>
          <p:spPr>
            <a:xfrm>
              <a:off x="7905170" y="2373882"/>
              <a:ext cx="173594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050" dirty="0"/>
                <a:t>Courtesy of Siemens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2EB6B4-B550-42B5-9BB6-A5C92F8039EA}"/>
                </a:ext>
              </a:extLst>
            </p:cNvPr>
            <p:cNvSpPr/>
            <p:nvPr/>
          </p:nvSpPr>
          <p:spPr>
            <a:xfrm>
              <a:off x="5294451" y="46932"/>
              <a:ext cx="7049949" cy="263472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</p:grp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B6490C3B-755E-4F29-8D0A-5B6BD593AD6E}"/>
              </a:ext>
            </a:extLst>
          </p:cNvPr>
          <p:cNvSpPr/>
          <p:nvPr/>
        </p:nvSpPr>
        <p:spPr>
          <a:xfrm rot="5400000" flipH="1">
            <a:off x="3424415" y="1426960"/>
            <a:ext cx="373785" cy="445958"/>
          </a:xfrm>
          <a:prstGeom prst="bent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8D9B234E-0B8A-4B9B-A466-4848610D2DAE}"/>
              </a:ext>
            </a:extLst>
          </p:cNvPr>
          <p:cNvSpPr/>
          <p:nvPr/>
        </p:nvSpPr>
        <p:spPr>
          <a:xfrm rot="5400000" flipV="1">
            <a:off x="8707615" y="2907790"/>
            <a:ext cx="373785" cy="445958"/>
          </a:xfrm>
          <a:prstGeom prst="bent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7C002C2-3252-433A-9A20-1C4D196D8902}"/>
              </a:ext>
            </a:extLst>
          </p:cNvPr>
          <p:cNvSpPr/>
          <p:nvPr/>
        </p:nvSpPr>
        <p:spPr>
          <a:xfrm rot="5400000">
            <a:off x="6463055" y="4087550"/>
            <a:ext cx="200841" cy="453896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88828B-293F-43E3-9452-7EB3E4C673C7}"/>
              </a:ext>
            </a:extLst>
          </p:cNvPr>
          <p:cNvSpPr txBox="1"/>
          <p:nvPr/>
        </p:nvSpPr>
        <p:spPr>
          <a:xfrm>
            <a:off x="3899269" y="2966296"/>
            <a:ext cx="2375669" cy="2977738"/>
          </a:xfrm>
          <a:prstGeom prst="rect">
            <a:avLst/>
          </a:prstGeom>
          <a:solidFill>
            <a:srgbClr val="C39BE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Predictive module</a:t>
            </a:r>
          </a:p>
          <a:p>
            <a:endParaRPr lang="en-CA" sz="1200" dirty="0"/>
          </a:p>
          <a:p>
            <a:pPr algn="ctr"/>
            <a:r>
              <a:rPr lang="en-CA" dirty="0"/>
              <a:t>Predicts secondary tumor sites for each individual patient</a:t>
            </a:r>
            <a:endParaRPr lang="en-CA" sz="1200" dirty="0"/>
          </a:p>
          <a:p>
            <a:endParaRPr lang="en-CA" sz="1350" dirty="0"/>
          </a:p>
          <a:p>
            <a:r>
              <a:rPr lang="en-CA" sz="1500" dirty="0"/>
              <a:t>Computational fluid and solid mechanics-based: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CA" sz="1500" dirty="0"/>
              <a:t>Multiscale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CA" sz="1500" dirty="0"/>
              <a:t>Particulate flow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CA" sz="1500" dirty="0"/>
              <a:t>Circulating Tumor Cells deformation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8C6A6DF-9A3A-4077-86CA-2014FACEA1C9}"/>
              </a:ext>
            </a:extLst>
          </p:cNvPr>
          <p:cNvSpPr/>
          <p:nvPr/>
        </p:nvSpPr>
        <p:spPr>
          <a:xfrm rot="5400000">
            <a:off x="3526648" y="4107150"/>
            <a:ext cx="200841" cy="453896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81219D1-6E0C-4144-94B4-65995AA01E8D}"/>
              </a:ext>
            </a:extLst>
          </p:cNvPr>
          <p:cNvSpPr/>
          <p:nvPr/>
        </p:nvSpPr>
        <p:spPr>
          <a:xfrm rot="5400000">
            <a:off x="3529688" y="4919665"/>
            <a:ext cx="200841" cy="453896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AE5813-BD99-48F2-BD2A-825D5F46814A}"/>
              </a:ext>
            </a:extLst>
          </p:cNvPr>
          <p:cNvGrpSpPr/>
          <p:nvPr/>
        </p:nvGrpSpPr>
        <p:grpSpPr>
          <a:xfrm>
            <a:off x="237103" y="3972150"/>
            <a:ext cx="3101600" cy="731274"/>
            <a:chOff x="316138" y="4153204"/>
            <a:chExt cx="4135466" cy="97503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006508D-EC72-4B6E-9FB8-0A0A895A4733}"/>
                </a:ext>
              </a:extLst>
            </p:cNvPr>
            <p:cNvSpPr/>
            <p:nvPr/>
          </p:nvSpPr>
          <p:spPr>
            <a:xfrm>
              <a:off x="316138" y="4153204"/>
              <a:ext cx="4135466" cy="965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7E9095-52C5-405A-B484-F7F4008377E6}"/>
                </a:ext>
              </a:extLst>
            </p:cNvPr>
            <p:cNvSpPr txBox="1"/>
            <p:nvPr/>
          </p:nvSpPr>
          <p:spPr>
            <a:xfrm>
              <a:off x="2133342" y="4451129"/>
              <a:ext cx="230711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dirty="0"/>
                <a:t>Targeted drug delivery 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E42B94-2697-4FF2-B13D-AAE4FDA11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3997" r="4097" b="4570"/>
            <a:stretch/>
          </p:blipFill>
          <p:spPr>
            <a:xfrm>
              <a:off x="578243" y="4190254"/>
              <a:ext cx="1264952" cy="907699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0EE5AA6-99A5-44BB-91E9-63ABCB6AA9F1}"/>
              </a:ext>
            </a:extLst>
          </p:cNvPr>
          <p:cNvGrpSpPr/>
          <p:nvPr/>
        </p:nvGrpSpPr>
        <p:grpSpPr>
          <a:xfrm>
            <a:off x="241615" y="4745026"/>
            <a:ext cx="3101600" cy="803174"/>
            <a:chOff x="371823" y="5224449"/>
            <a:chExt cx="4135466" cy="107089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DC48D52-CA1D-4273-B83B-AE511A6514B2}"/>
                </a:ext>
              </a:extLst>
            </p:cNvPr>
            <p:cNvSpPr/>
            <p:nvPr/>
          </p:nvSpPr>
          <p:spPr>
            <a:xfrm>
              <a:off x="371823" y="5224449"/>
              <a:ext cx="4135466" cy="1070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FDD7BE2-B1B6-4A50-BEB4-23C4B52A5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92" t="12052" r="15604" b="10143"/>
            <a:stretch/>
          </p:blipFill>
          <p:spPr>
            <a:xfrm>
              <a:off x="627912" y="5256872"/>
              <a:ext cx="1261149" cy="100605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8E90D5-81D2-499B-9D93-8BA35A7A8597}"/>
                </a:ext>
              </a:extLst>
            </p:cNvPr>
            <p:cNvSpPr txBox="1"/>
            <p:nvPr/>
          </p:nvSpPr>
          <p:spPr>
            <a:xfrm>
              <a:off x="2212748" y="5575233"/>
              <a:ext cx="226306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dirty="0"/>
                <a:t>Targeted radiotherapy</a:t>
              </a:r>
            </a:p>
          </p:txBody>
        </p:sp>
      </p:grpSp>
      <p:sp>
        <p:nvSpPr>
          <p:cNvPr id="44" name="Arrow: Down 43">
            <a:extLst>
              <a:ext uri="{FF2B5EF4-FFF2-40B4-BE49-F238E27FC236}">
                <a16:creationId xmlns:a16="http://schemas.microsoft.com/office/drawing/2014/main" id="{FDE84211-59BF-4FE8-B9F5-4F8D0C13034E}"/>
              </a:ext>
            </a:extLst>
          </p:cNvPr>
          <p:cNvSpPr/>
          <p:nvPr/>
        </p:nvSpPr>
        <p:spPr>
          <a:xfrm rot="5400000">
            <a:off x="3514856" y="5565546"/>
            <a:ext cx="200841" cy="453896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80556EE-9B3B-433C-9DA9-D782F7D290C9}"/>
              </a:ext>
            </a:extLst>
          </p:cNvPr>
          <p:cNvGrpSpPr/>
          <p:nvPr/>
        </p:nvGrpSpPr>
        <p:grpSpPr>
          <a:xfrm>
            <a:off x="246430" y="5597187"/>
            <a:ext cx="3101600" cy="390620"/>
            <a:chOff x="306978" y="6101017"/>
            <a:chExt cx="4135466" cy="5208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832014E-081C-4A50-A4FC-BB1F5CB85FBB}"/>
                </a:ext>
              </a:extLst>
            </p:cNvPr>
            <p:cNvSpPr/>
            <p:nvPr/>
          </p:nvSpPr>
          <p:spPr>
            <a:xfrm>
              <a:off x="306978" y="6101017"/>
              <a:ext cx="4135466" cy="520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2284532-CE24-42B1-BC62-87281E3451E1}"/>
                </a:ext>
              </a:extLst>
            </p:cNvPr>
            <p:cNvSpPr txBox="1"/>
            <p:nvPr/>
          </p:nvSpPr>
          <p:spPr>
            <a:xfrm>
              <a:off x="1828926" y="6172530"/>
              <a:ext cx="2613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dirty="0"/>
                <a:t>Novel precision therapies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081AA89-6C7A-4388-BCFC-8C67A0220E6B}"/>
              </a:ext>
            </a:extLst>
          </p:cNvPr>
          <p:cNvGrpSpPr/>
          <p:nvPr/>
        </p:nvGrpSpPr>
        <p:grpSpPr>
          <a:xfrm>
            <a:off x="230234" y="3512608"/>
            <a:ext cx="3100918" cy="390620"/>
            <a:chOff x="306977" y="3540482"/>
            <a:chExt cx="4134557" cy="52082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76FEDB3-0EDF-401A-9772-0ACCE3E9CEE4}"/>
                </a:ext>
              </a:extLst>
            </p:cNvPr>
            <p:cNvSpPr/>
            <p:nvPr/>
          </p:nvSpPr>
          <p:spPr>
            <a:xfrm>
              <a:off x="306977" y="3540482"/>
              <a:ext cx="4134557" cy="520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514A3C-4B94-4C8D-8577-84FEE232620C}"/>
                </a:ext>
              </a:extLst>
            </p:cNvPr>
            <p:cNvSpPr txBox="1"/>
            <p:nvPr/>
          </p:nvSpPr>
          <p:spPr>
            <a:xfrm>
              <a:off x="723854" y="3611995"/>
              <a:ext cx="36747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dirty="0"/>
                <a:t>Effective monitoring: early diagnosis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E1200179-5F4D-4F8E-A8AF-FB02892571F0}"/>
              </a:ext>
            </a:extLst>
          </p:cNvPr>
          <p:cNvSpPr/>
          <p:nvPr/>
        </p:nvSpPr>
        <p:spPr>
          <a:xfrm rot="5400000">
            <a:off x="3526648" y="3480975"/>
            <a:ext cx="200841" cy="453896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C48BA3-C024-46D1-B274-0CFA8ED303B7}"/>
              </a:ext>
            </a:extLst>
          </p:cNvPr>
          <p:cNvGrpSpPr/>
          <p:nvPr/>
        </p:nvGrpSpPr>
        <p:grpSpPr>
          <a:xfrm>
            <a:off x="6928945" y="2966297"/>
            <a:ext cx="1672164" cy="3046988"/>
            <a:chOff x="9238593" y="2812059"/>
            <a:chExt cx="2229552" cy="406265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3572F2-7EA2-4397-84BA-01BE7D5FBD26}"/>
                </a:ext>
              </a:extLst>
            </p:cNvPr>
            <p:cNvSpPr txBox="1"/>
            <p:nvPr/>
          </p:nvSpPr>
          <p:spPr>
            <a:xfrm>
              <a:off x="9238593" y="2812059"/>
              <a:ext cx="2229552" cy="4062651"/>
            </a:xfrm>
            <a:prstGeom prst="rect">
              <a:avLst/>
            </a:prstGeom>
            <a:solidFill>
              <a:srgbClr val="C39BE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Automatic 3-D reconstruction module</a:t>
              </a:r>
            </a:p>
            <a:p>
              <a:pPr algn="ctr"/>
              <a:endParaRPr lang="en-CA" b="1" dirty="0"/>
            </a:p>
            <a:p>
              <a:pPr algn="ctr"/>
              <a:endParaRPr lang="en-CA" b="1" dirty="0"/>
            </a:p>
            <a:p>
              <a:pPr algn="ctr"/>
              <a:endParaRPr lang="en-CA" b="1" dirty="0"/>
            </a:p>
            <a:p>
              <a:pPr algn="ctr"/>
              <a:endParaRPr lang="en-CA" b="1" dirty="0"/>
            </a:p>
            <a:p>
              <a:pPr algn="ctr"/>
              <a:endParaRPr lang="en-CA" b="1" dirty="0"/>
            </a:p>
            <a:p>
              <a:pPr algn="ctr"/>
              <a:endParaRPr lang="en-CA" b="1" dirty="0"/>
            </a:p>
            <a:p>
              <a:pPr algn="ctr"/>
              <a:endParaRPr lang="en-CA" b="1" dirty="0"/>
            </a:p>
            <a:p>
              <a:pPr>
                <a:spcAft>
                  <a:spcPts val="2700"/>
                </a:spcAft>
              </a:pPr>
              <a:endParaRPr lang="en-CA" sz="12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BD9B2C-E966-44D7-AAC3-D7361E26CDC9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18" r="-841"/>
            <a:stretch/>
          </p:blipFill>
          <p:spPr>
            <a:xfrm>
              <a:off x="9385814" y="3983846"/>
              <a:ext cx="1956224" cy="277942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EF05F-13A6-4CFA-987A-2EA3E0CF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24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44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54D6-252A-433C-84F3-16A0759C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 for cancers of unknown primary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4F29E-CCAA-4DE6-89A2-4D1F6654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35" y="1998619"/>
            <a:ext cx="8729255" cy="3580856"/>
          </a:xfrm>
        </p:spPr>
        <p:txBody>
          <a:bodyPr/>
          <a:lstStyle/>
          <a:p>
            <a:pPr marL="514350" lvl="1" indent="-514350">
              <a:buFont typeface="+mj-lt"/>
              <a:buAutoNum type="arabicPeriod"/>
            </a:pPr>
            <a:r>
              <a:rPr lang="en-US" sz="2700" dirty="0"/>
              <a:t>Most important factor for patient outcome: determination of primary* </a:t>
            </a:r>
          </a:p>
          <a:p>
            <a:pPr marL="514350" lvl="1" indent="-514350">
              <a:buFont typeface="+mj-lt"/>
              <a:buAutoNum type="arabicPeriod"/>
            </a:pPr>
            <a:endParaRPr lang="en-US" sz="2700" dirty="0"/>
          </a:p>
          <a:p>
            <a:pPr marL="514350" lvl="1" indent="-514350">
              <a:buFont typeface="+mj-lt"/>
              <a:buAutoNum type="arabicPeriod"/>
            </a:pPr>
            <a:r>
              <a:rPr lang="en-US" sz="2700" dirty="0"/>
              <a:t>Survival time improves if therapy is specific rather than general broad-spectrum chemotherapy*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09EC8-7102-493E-BCEC-EF239F162F1C}"/>
              </a:ext>
            </a:extLst>
          </p:cNvPr>
          <p:cNvSpPr/>
          <p:nvPr/>
        </p:nvSpPr>
        <p:spPr>
          <a:xfrm>
            <a:off x="361814" y="6048286"/>
            <a:ext cx="8466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*Greco, F. (2012). Cancer of unknown primary site: evolving understanding and management of patients. Clinical Advances in Hematology and Oncology 10, 518-524.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C7864-85FA-482D-95EA-B1A23256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675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54D6-252A-433C-84F3-16A0759C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32" y="5"/>
            <a:ext cx="8729255" cy="1440961"/>
          </a:xfrm>
        </p:spPr>
        <p:txBody>
          <a:bodyPr/>
          <a:lstStyle/>
          <a:p>
            <a:r>
              <a:rPr lang="en-CA" dirty="0"/>
              <a:t>Components developments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2A6ED3-B70F-4EC3-B333-5A4BCC872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6" y="1072027"/>
            <a:ext cx="8729662" cy="4603532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1BEE24-97A8-4B6C-A5E9-192AC160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CD28-3684-4588-AFD0-0EF7233D84E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5169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QAM">
      <a:dk1>
        <a:srgbClr val="4D4D4D"/>
      </a:dk1>
      <a:lt1>
        <a:sysClr val="window" lastClr="FFFFFF"/>
      </a:lt1>
      <a:dk2>
        <a:srgbClr val="003663"/>
      </a:dk2>
      <a:lt2>
        <a:srgbClr val="FFFFFF"/>
      </a:lt2>
      <a:accent1>
        <a:srgbClr val="003663"/>
      </a:accent1>
      <a:accent2>
        <a:srgbClr val="FFC000"/>
      </a:accent2>
      <a:accent3>
        <a:srgbClr val="4D4D4D"/>
      </a:accent3>
      <a:accent4>
        <a:srgbClr val="82B8AC"/>
      </a:accent4>
      <a:accent5>
        <a:srgbClr val="56BCC7"/>
      </a:accent5>
      <a:accent6>
        <a:srgbClr val="7B912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4A1D6DA-F1D1-4A41-92D3-1B6C989B0A5D}" vid="{F5B23DED-8F39-48C9-8C31-9716FE490A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542</Words>
  <Application>Microsoft Office PowerPoint</Application>
  <PresentationFormat>On-screen Show (4:3)</PresentationFormat>
  <Paragraphs>126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msgothic</vt:lpstr>
      <vt:lpstr>Custom Design</vt:lpstr>
      <vt:lpstr>Office Theme</vt:lpstr>
      <vt:lpstr>Computational Metastasis Lab</vt:lpstr>
      <vt:lpstr>Why should we care?</vt:lpstr>
      <vt:lpstr>Why should we care?</vt:lpstr>
      <vt:lpstr>What is metastasis</vt:lpstr>
      <vt:lpstr>What is metastasis</vt:lpstr>
      <vt:lpstr>PowerPoint Presentation</vt:lpstr>
      <vt:lpstr>         The big idea</vt:lpstr>
      <vt:lpstr>Application for cancers of unknown primary</vt:lpstr>
      <vt:lpstr>Components developments</vt:lpstr>
      <vt:lpstr>Components developments</vt:lpstr>
      <vt:lpstr>Computational Metastasis Lab:  a vehicle for collaboration     help us with your excellence </vt:lpstr>
      <vt:lpstr>Industrial partner: Northernchem Inc.</vt:lpstr>
      <vt:lpstr>Industrial partner: Northernchem Inc.</vt:lpstr>
      <vt:lpstr>Multidisciplinary approach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Metastasis Lab</dc:title>
  <dc:creator>Nima Maftoon</dc:creator>
  <cp:lastModifiedBy>Nima Maftoon</cp:lastModifiedBy>
  <cp:revision>3</cp:revision>
  <dcterms:created xsi:type="dcterms:W3CDTF">2019-02-07T05:52:29Z</dcterms:created>
  <dcterms:modified xsi:type="dcterms:W3CDTF">2019-02-07T17:22:44Z</dcterms:modified>
</cp:coreProperties>
</file>